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019" r:id="rId2"/>
    <p:sldId id="1022" r:id="rId3"/>
    <p:sldId id="1023" r:id="rId4"/>
    <p:sldId id="1024" r:id="rId5"/>
    <p:sldId id="1025" r:id="rId6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" initials="I" lastIdx="1" clrIdx="0"/>
  <p:cmAuthor id="1" name="Kathryn.cummings" initials="K" lastIdx="1" clrIdx="1"/>
  <p:cmAuthor id="2" name="Drew Ferguson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29712A"/>
    <a:srgbClr val="1F5120"/>
    <a:srgbClr val="004779"/>
    <a:srgbClr val="F3E990"/>
    <a:srgbClr val="4C4C4C"/>
    <a:srgbClr val="CC0000"/>
    <a:srgbClr val="19191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5" autoAdjust="0"/>
    <p:restoredTop sz="99891" autoAdjust="0"/>
  </p:normalViewPr>
  <p:slideViewPr>
    <p:cSldViewPr>
      <p:cViewPr varScale="1">
        <p:scale>
          <a:sx n="89" d="100"/>
          <a:sy n="89" d="100"/>
        </p:scale>
        <p:origin x="1229" y="77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120" d="100"/>
          <a:sy n="120" d="100"/>
        </p:scale>
        <p:origin x="-3928" y="-9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t" anchorCtr="0" compatLnSpc="1">
            <a:prstTxWarp prst="textNoShape">
              <a:avLst/>
            </a:prstTxWarp>
          </a:bodyPr>
          <a:lstStyle>
            <a:lvl1pPr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133" y="0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t" anchorCtr="0" compatLnSpc="1">
            <a:prstTxWarp prst="textNoShape">
              <a:avLst/>
            </a:prstTxWarp>
          </a:bodyPr>
          <a:lstStyle>
            <a:lvl1pPr algn="r"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4921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b" anchorCtr="0" compatLnSpc="1">
            <a:prstTxWarp prst="textNoShape">
              <a:avLst/>
            </a:prstTxWarp>
          </a:bodyPr>
          <a:lstStyle>
            <a:lvl1pPr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51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133" y="8894921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b" anchorCtr="0" compatLnSpc="1">
            <a:prstTxWarp prst="textNoShape">
              <a:avLst/>
            </a:prstTxWarp>
          </a:bodyPr>
          <a:lstStyle>
            <a:lvl1pPr algn="r"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fld id="{19CF20DB-7568-48F8-AAA1-64EEF8017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10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t" anchorCtr="0" compatLnSpc="1">
            <a:prstTxWarp prst="textNoShape">
              <a:avLst/>
            </a:prstTxWarp>
          </a:bodyPr>
          <a:lstStyle>
            <a:lvl1pPr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33" y="0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t" anchorCtr="0" compatLnSpc="1">
            <a:prstTxWarp prst="textNoShape">
              <a:avLst/>
            </a:prstTxWarp>
          </a:bodyPr>
          <a:lstStyle>
            <a:lvl1pPr algn="r"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190" y="4447461"/>
            <a:ext cx="5190699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4921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b" anchorCtr="0" compatLnSpc="1">
            <a:prstTxWarp prst="textNoShape">
              <a:avLst/>
            </a:prstTxWarp>
          </a:bodyPr>
          <a:lstStyle>
            <a:lvl1pPr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33" y="8894921"/>
            <a:ext cx="3066944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5" rIns="93850" bIns="46925" numCol="1" anchor="b" anchorCtr="0" compatLnSpc="1">
            <a:prstTxWarp prst="textNoShape">
              <a:avLst/>
            </a:prstTxWarp>
          </a:bodyPr>
          <a:lstStyle>
            <a:lvl1pPr algn="r" defTabSz="938819">
              <a:defRPr>
                <a:latin typeface="Times" pitchFamily="-64" charset="0"/>
              </a:defRPr>
            </a:lvl1pPr>
          </a:lstStyle>
          <a:p>
            <a:pPr>
              <a:defRPr/>
            </a:pPr>
            <a:fld id="{9EE8E788-CDAC-4668-BFBB-4968ED2CC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304800"/>
            <a:ext cx="1844675" cy="5672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9800" y="304800"/>
            <a:ext cx="5386388" cy="5672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47738" y="304800"/>
            <a:ext cx="73755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39800" y="1371600"/>
            <a:ext cx="3563938" cy="2225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6138" y="1371600"/>
            <a:ext cx="3565525" cy="2225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39800" y="3749675"/>
            <a:ext cx="3563938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138" y="3749675"/>
            <a:ext cx="3565525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38" y="304800"/>
            <a:ext cx="73755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800" y="1371600"/>
            <a:ext cx="3563938" cy="4605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6138" y="1371600"/>
            <a:ext cx="3565525" cy="2225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6138" y="3749675"/>
            <a:ext cx="3565525" cy="2227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38" y="304800"/>
            <a:ext cx="7375525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39800" y="1371600"/>
            <a:ext cx="7281863" cy="4605338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38" y="381000"/>
            <a:ext cx="7375525" cy="1143000"/>
          </a:xfrm>
        </p:spPr>
        <p:txBody>
          <a:bodyPr anchor="ctr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9800" y="1719262"/>
            <a:ext cx="3563938" cy="460533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1719262"/>
            <a:ext cx="3565525" cy="460533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1" descr="OGLSIG-OGLPR-2C-BLK-RED"/>
          <p:cNvPicPr>
            <a:picLocks noChangeAspect="1" noChangeArrowheads="1"/>
          </p:cNvPicPr>
          <p:nvPr userDrawn="1"/>
        </p:nvPicPr>
        <p:blipFill>
          <a:blip r:embed="rId16" cstate="print"/>
          <a:srcRect t="75145"/>
          <a:stretch>
            <a:fillRect/>
          </a:stretch>
        </p:blipFill>
        <p:spPr bwMode="auto">
          <a:xfrm>
            <a:off x="6096000" y="6248400"/>
            <a:ext cx="259556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0" y="1752600"/>
            <a:ext cx="7281863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7738" y="304800"/>
            <a:ext cx="7375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>
            <a:off x="990600" y="1524000"/>
            <a:ext cx="8153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0" y="6581001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A360475-FC60-447A-B61D-34461DB61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</p:sldLayoutIdLst>
  <p:hf sldNum="0" hdr="0" ft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Verdana" pitchFamily="-6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300"/>
        </a:spcBef>
        <a:spcAft>
          <a:spcPct val="0"/>
        </a:spcAft>
        <a:buClr>
          <a:schemeClr val="accent1"/>
        </a:buClr>
        <a:buFont typeface="Times" pitchFamily="18" charset="0"/>
        <a:buChar char="•"/>
        <a:defRPr sz="2400">
          <a:solidFill>
            <a:srgbClr val="4C4C4C"/>
          </a:solidFill>
          <a:latin typeface="+mn-lt"/>
          <a:ea typeface="+mn-ea"/>
          <a:cs typeface="+mn-cs"/>
        </a:defRPr>
      </a:lvl1pPr>
      <a:lvl2pPr marL="515938" indent="-227013" algn="l" rtl="0" eaLnBrk="0" fontAlgn="base" hangingPunct="0">
        <a:lnSpc>
          <a:spcPct val="120000"/>
        </a:lnSpc>
        <a:spcBef>
          <a:spcPts val="300"/>
        </a:spcBef>
        <a:spcAft>
          <a:spcPct val="0"/>
        </a:spcAft>
        <a:buChar char="–"/>
        <a:defRPr sz="2200">
          <a:solidFill>
            <a:srgbClr val="4C4C4C"/>
          </a:solidFill>
          <a:latin typeface="+mn-lt"/>
        </a:defRPr>
      </a:lvl2pPr>
      <a:lvl3pPr marL="912813" indent="-227013" algn="l" rtl="0" eaLnBrk="0" fontAlgn="base" hangingPunct="0">
        <a:lnSpc>
          <a:spcPct val="120000"/>
        </a:lnSpc>
        <a:spcBef>
          <a:spcPts val="300"/>
        </a:spcBef>
        <a:spcAft>
          <a:spcPct val="0"/>
        </a:spcAft>
        <a:buClr>
          <a:schemeClr val="accent1"/>
        </a:buClr>
        <a:buChar char="•"/>
        <a:defRPr sz="1800">
          <a:solidFill>
            <a:srgbClr val="4C4C4C"/>
          </a:solidFill>
          <a:latin typeface="+mn-lt"/>
        </a:defRPr>
      </a:lvl3pPr>
      <a:lvl4pPr marL="1254125" indent="-227013" algn="l" rtl="0" eaLnBrk="0" fontAlgn="base" hangingPunct="0">
        <a:lnSpc>
          <a:spcPct val="120000"/>
        </a:lnSpc>
        <a:spcBef>
          <a:spcPts val="300"/>
        </a:spcBef>
        <a:spcAft>
          <a:spcPct val="0"/>
        </a:spcAft>
        <a:buChar char="–"/>
        <a:defRPr sz="1800">
          <a:solidFill>
            <a:srgbClr val="4C4C4C"/>
          </a:solidFill>
          <a:latin typeface="+mn-lt"/>
        </a:defRPr>
      </a:lvl4pPr>
      <a:lvl5pPr marL="1598613" indent="-171450" algn="l" rtl="0" eaLnBrk="0" fontAlgn="base" hangingPunct="0">
        <a:lnSpc>
          <a:spcPct val="120000"/>
        </a:lnSpc>
        <a:spcBef>
          <a:spcPts val="300"/>
        </a:spcBef>
        <a:spcAft>
          <a:spcPct val="0"/>
        </a:spcAft>
        <a:buChar char="»"/>
        <a:defRPr sz="1800">
          <a:solidFill>
            <a:srgbClr val="4C4C4C"/>
          </a:solidFill>
          <a:latin typeface="+mn-lt"/>
        </a:defRPr>
      </a:lvl5pPr>
      <a:lvl6pPr marL="2055813" indent="-171450" algn="l" rtl="0" fontAlgn="base">
        <a:lnSpc>
          <a:spcPct val="120000"/>
        </a:lnSpc>
        <a:spcBef>
          <a:spcPct val="60000"/>
        </a:spcBef>
        <a:spcAft>
          <a:spcPct val="0"/>
        </a:spcAft>
        <a:buChar char="»"/>
        <a:defRPr>
          <a:solidFill>
            <a:srgbClr val="4C4C4C"/>
          </a:solidFill>
          <a:latin typeface="+mn-lt"/>
        </a:defRPr>
      </a:lvl6pPr>
      <a:lvl7pPr marL="2513013" indent="-171450" algn="l" rtl="0" fontAlgn="base">
        <a:lnSpc>
          <a:spcPct val="120000"/>
        </a:lnSpc>
        <a:spcBef>
          <a:spcPct val="60000"/>
        </a:spcBef>
        <a:spcAft>
          <a:spcPct val="0"/>
        </a:spcAft>
        <a:buChar char="»"/>
        <a:defRPr>
          <a:solidFill>
            <a:srgbClr val="4C4C4C"/>
          </a:solidFill>
          <a:latin typeface="+mn-lt"/>
        </a:defRPr>
      </a:lvl7pPr>
      <a:lvl8pPr marL="2970213" indent="-171450" algn="l" rtl="0" fontAlgn="base">
        <a:lnSpc>
          <a:spcPct val="120000"/>
        </a:lnSpc>
        <a:spcBef>
          <a:spcPct val="60000"/>
        </a:spcBef>
        <a:spcAft>
          <a:spcPct val="0"/>
        </a:spcAft>
        <a:buChar char="»"/>
        <a:defRPr>
          <a:solidFill>
            <a:srgbClr val="4C4C4C"/>
          </a:solidFill>
          <a:latin typeface="+mn-lt"/>
        </a:defRPr>
      </a:lvl8pPr>
      <a:lvl9pPr marL="3427413" indent="-171450" algn="l" rtl="0" fontAlgn="base">
        <a:lnSpc>
          <a:spcPct val="120000"/>
        </a:lnSpc>
        <a:spcBef>
          <a:spcPct val="60000"/>
        </a:spcBef>
        <a:spcAft>
          <a:spcPct val="0"/>
        </a:spcAft>
        <a:buChar char="»"/>
        <a:defRPr>
          <a:solidFill>
            <a:srgbClr val="4C4C4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762000"/>
            <a:ext cx="89249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4479" y="3048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/>
            <a:r>
              <a:rPr lang="en-US" sz="1600" dirty="0" smtClean="0">
                <a:solidFill>
                  <a:schemeClr val="accent1"/>
                </a:solidFill>
                <a:latin typeface="Verdana" pitchFamily="34" charset="0"/>
              </a:rPr>
              <a:t>ASQ Global State of Quality Message Box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0" y="2971800"/>
            <a:ext cx="327660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The ASQ Global State of Quality is the </a:t>
            </a:r>
            <a:r>
              <a:rPr lang="en-US" sz="1300" dirty="0" smtClean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only research that creates a baseline of fundamental quality and continuous improvement practices around the world. The findings and analyses provide a guide for businesses to improve overall organizational performance. </a:t>
            </a:r>
            <a:endParaRPr lang="en-US" sz="1300" dirty="0">
              <a:solidFill>
                <a:schemeClr val="bg1"/>
              </a:solidFill>
              <a:latin typeface="Times"/>
              <a:ea typeface="ＭＳ 明朝"/>
              <a:cs typeface="Time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chemeClr val="bg1"/>
              </a:solidFill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67000" y="762000"/>
            <a:ext cx="41910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endParaRPr lang="en-US" sz="1000" b="1" dirty="0">
              <a:solidFill>
                <a:prstClr val="blac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Governance &amp; Management</a:t>
            </a:r>
            <a:endParaRPr lang="en-US" sz="1200" b="1" dirty="0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114300" indent="-114300" eaLnBrk="0" fontAlgn="base" hangingPunct="0">
              <a:spcBef>
                <a:spcPct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000" dirty="0">
              <a:solidFill>
                <a:schemeClr val="tx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67000" y="4724400"/>
            <a:ext cx="40386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Competencies &amp; Training</a:t>
            </a:r>
            <a:endParaRPr lang="en-US" sz="1000" dirty="0" smtClean="0">
              <a:solidFill>
                <a:schemeClr val="tx2"/>
              </a:solidFill>
              <a:latin typeface="+mj-lt"/>
            </a:endParaRPr>
          </a:p>
          <a:p>
            <a:endParaRPr lang="en-US" sz="5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" y="1524000"/>
            <a:ext cx="198324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Culture of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Quality</a:t>
            </a:r>
            <a:endParaRPr lang="en-US" sz="1200" b="1" dirty="0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10400" y="1371600"/>
            <a:ext cx="19050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blac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Outcomes &amp; Measures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tabLst>
                <a:tab pos="114300" algn="l"/>
              </a:tabLst>
            </a:pPr>
            <a:endParaRPr lang="en-US" sz="900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tx2"/>
              </a:solidFill>
              <a:latin typeface="+mj-lt"/>
            </a:endParaRPr>
          </a:p>
          <a:p>
            <a:endParaRPr lang="en-US" sz="1000" dirty="0" smtClean="0">
              <a:solidFill>
                <a:schemeClr val="tx2"/>
              </a:solidFill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000" dirty="0">
              <a:solidFill>
                <a:srgbClr val="FF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066800"/>
            <a:ext cx="4114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Over the last 30 years, companies have increasingly taken a more holistic approach to quality, transforming it from a function of compliance to a “design in” function in which every employee plays a role.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Executive leaders are critical to ensuring quality is viewed as a continuous improvement activity.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Aligning an organization’s quality goals and measures with its overall strategic goals creates the greatest impact on overall performance.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1981200"/>
            <a:ext cx="19722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/>
              <a:t>Selecting the right quality measures, data and a common vocabulary can have a powerful impact on overall performance.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For orgs. finding the right time to report to the right people with the right frequency is crucial to improving outcomes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Orgs may not </a:t>
            </a:r>
            <a:r>
              <a:rPr lang="en-US" dirty="0" smtClean="0"/>
              <a:t>be implementing quality </a:t>
            </a:r>
            <a:r>
              <a:rPr lang="en-US" dirty="0"/>
              <a:t>measures to </a:t>
            </a:r>
            <a:r>
              <a:rPr lang="en-US" dirty="0" smtClean="0"/>
              <a:t>foster a </a:t>
            </a:r>
            <a:r>
              <a:rPr lang="en-US" dirty="0"/>
              <a:t>quality of culture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133600"/>
            <a:ext cx="1972241" cy="304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A culture of quality is defined by an org’s structure, its leaders, its measures and its interaction or relationship with the customer.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Quality and customer are so closely aligned in successful organizations that they have become one: the </a:t>
            </a:r>
            <a:r>
              <a:rPr lang="en-US" dirty="0" err="1" smtClean="0"/>
              <a:t>Qustomer</a:t>
            </a:r>
            <a:r>
              <a:rPr lang="en-US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Quality has become everyone’s job, so it’s increasingly important to align incentives with critical quality targets.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0800" y="4953000"/>
            <a:ext cx="419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While senior execs can be champions of a holistic approach to quality, leadership shouldn’t be a substitute for staff training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While most companies provide training on quality-related activities(only 4.5% do not), there is room for improvement in how staff is trained to use quality measures and ensuring all staff is trained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Encouragingly, companies are making quality training part of their agreements with suppliers and in succession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ASQ Global State of Quality Message </a:t>
            </a:r>
            <a:r>
              <a:rPr lang="en-US" sz="1600" dirty="0" smtClean="0"/>
              <a:t>Box:</a:t>
            </a:r>
            <a:br>
              <a:rPr lang="en-US" sz="1600" dirty="0" smtClean="0"/>
            </a:br>
            <a:r>
              <a:rPr lang="en-US" sz="1600" dirty="0" smtClean="0"/>
              <a:t>Governance &amp; Management</a:t>
            </a:r>
            <a:endParaRPr lang="en-US" sz="16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352800" y="3200162"/>
            <a:ext cx="2438400" cy="21338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sp>
        <p:nvSpPr>
          <p:cNvPr id="6" name="Trapezoid 5"/>
          <p:cNvSpPr/>
          <p:nvPr/>
        </p:nvSpPr>
        <p:spPr bwMode="auto">
          <a:xfrm rot="10800000">
            <a:off x="2362200" y="1295400"/>
            <a:ext cx="4495800" cy="1828800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rgbClr val="4C4C4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1371600"/>
            <a:ext cx="4038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/>
              <a:t>Over the last 30 years, companies have increasingly taken a more holistic approach to quality, transforming it from a function of compliance to a “design in” function in which every employee plays a role.</a:t>
            </a:r>
          </a:p>
          <a:p>
            <a:pPr marL="171450" indent="-171450">
              <a:buFont typeface="Arial"/>
              <a:buChar char="•"/>
            </a:pPr>
            <a:r>
              <a:rPr lang="en-US" smtClean="0"/>
              <a:t>Executive </a:t>
            </a:r>
            <a:r>
              <a:rPr lang="en-US" dirty="0"/>
              <a:t>leaders are critical to ensuring quality is viewed as a continuous improvement activity.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Aligning an organization’s quality goals and measures with its overall strategic goals creates the greatest impact on overall performance.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447800"/>
            <a:ext cx="2590800" cy="4893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Proof Points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75% of respondents indicated that the senior quality position in the organization reports directly to the top leader</a:t>
            </a:r>
          </a:p>
          <a:p>
            <a:pPr marL="347663" lvl="1" indent="-177800">
              <a:buFont typeface="Arial" pitchFamily="34" charset="0"/>
              <a:buChar char="•"/>
            </a:pPr>
            <a:r>
              <a:rPr lang="en-US" dirty="0" smtClean="0"/>
              <a:t>Smaller orgs more likely to report to top (75% for &lt;$100M vs. 67% for &gt;$10B)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Manufacturing more likely than service to report to top (35% vs. 18%)</a:t>
            </a:r>
          </a:p>
          <a:p>
            <a:pPr marL="347663" lvl="2" indent="-177800">
              <a:buFont typeface="Arial" pitchFamily="34" charset="0"/>
              <a:buChar char="•"/>
            </a:pPr>
            <a:r>
              <a:rPr lang="en-US" dirty="0" smtClean="0"/>
              <a:t>But service orgs are more likely to view quality as strategic asset and competitive differentiator than manufacturing (30.5% vs</a:t>
            </a:r>
            <a:r>
              <a:rPr lang="en-US" dirty="0"/>
              <a:t>.</a:t>
            </a:r>
            <a:r>
              <a:rPr lang="en-US" dirty="0" smtClean="0"/>
              <a:t> 19.2%)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80% of all participants say quality goals exist in the overall strategy and goals for entire organization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33% of large orgs report quality is mainly a compliance activity, compared to 37% of all respondents who view quality as a continuous improvement activity</a:t>
            </a:r>
          </a:p>
          <a:p>
            <a:pPr marL="344488" indent="-344488">
              <a:buFont typeface="Arial" pitchFamily="34" charset="0"/>
              <a:buChar char="•"/>
            </a:pPr>
            <a:endParaRPr lang="en-US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29000" y="3202900"/>
            <a:ext cx="2286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The ASQ Global State of Quality is the only research that creates a baseline of fundamental quality and continuous improvement practices around the world. The findings and analyses provide a guide for businesses to improve overall organizational performance. </a:t>
            </a:r>
          </a:p>
        </p:txBody>
      </p:sp>
    </p:spTree>
    <p:extLst>
      <p:ext uri="{BB962C8B-B14F-4D97-AF65-F5344CB8AC3E}">
        <p14:creationId xmlns:p14="http://schemas.microsoft.com/office/powerpoint/2010/main" val="309085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ASQ Global State of Quality Message Box:</a:t>
            </a:r>
            <a:br>
              <a:rPr lang="en-US" sz="1600" dirty="0"/>
            </a:br>
            <a:r>
              <a:rPr lang="en-US" sz="1600" dirty="0" smtClean="0"/>
              <a:t>Outcomes &amp; Measures </a:t>
            </a:r>
            <a:endParaRPr lang="en-US" sz="1600" i="1" dirty="0"/>
          </a:p>
        </p:txBody>
      </p:sp>
      <p:sp>
        <p:nvSpPr>
          <p:cNvPr id="6" name="Trapezoid 5"/>
          <p:cNvSpPr/>
          <p:nvPr/>
        </p:nvSpPr>
        <p:spPr bwMode="auto">
          <a:xfrm rot="16200000">
            <a:off x="4533900" y="2476500"/>
            <a:ext cx="4495800" cy="1828800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rgbClr val="4C4C4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1439883"/>
            <a:ext cx="1600200" cy="3600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/>
              <a:t>Selecting the right quality measures, data and </a:t>
            </a:r>
            <a:r>
              <a:rPr lang="en-US" dirty="0" smtClean="0"/>
              <a:t>a common vocabulary can </a:t>
            </a:r>
            <a:r>
              <a:rPr lang="en-US" dirty="0"/>
              <a:t>have a powerful impact on overall performance.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For orgs. finding the right time to report to the right people with the right frequency is crucial to improving outcomes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Orgs may not be implementing quality measures to foster a quality of culture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276600" y="2514600"/>
            <a:ext cx="2438400" cy="21338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47800"/>
            <a:ext cx="2590800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Proof Points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Manufacturing-based orgs are nearly twice as likely to use quality measures to drive performance, inform variable compensation and for predictive analysis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Nearly 1 in 5 orgs (18.2%) with a standardized definition of customer satisfaction </a:t>
            </a:r>
            <a:r>
              <a:rPr lang="en-US" dirty="0"/>
              <a:t>do not use </a:t>
            </a:r>
            <a:r>
              <a:rPr lang="en-US" dirty="0" smtClean="0"/>
              <a:t>it as a quality metric; 1/3</a:t>
            </a:r>
            <a:r>
              <a:rPr lang="en-US" baseline="30000" dirty="0" smtClean="0"/>
              <a:t>rd</a:t>
            </a:r>
            <a:r>
              <a:rPr lang="en-US" dirty="0" smtClean="0"/>
              <a:t> (33.3%) of all orgs with a </a:t>
            </a:r>
            <a:r>
              <a:rPr lang="en-US" dirty="0"/>
              <a:t>standardized definition </a:t>
            </a:r>
            <a:r>
              <a:rPr lang="en-US" dirty="0" smtClean="0"/>
              <a:t>of compliance do not use it as a quality metric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26% of senior executives only receive annual reports on quality; only 23% of frontline managers receive daily reports on quality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46% of respondents said quality reporting was standardized across entire org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59.2% of orgs with distributed governance model use quality measures to drive performance, whereas usage is 81.2% at orgs that use a functional central committee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Larger orgs (&gt;$10B) share less quality measures across the org</a:t>
            </a:r>
          </a:p>
          <a:p>
            <a:pPr marL="344488" indent="-344488">
              <a:buFont typeface="Arial" pitchFamily="34" charset="0"/>
              <a:buChar char="•"/>
            </a:pPr>
            <a:endParaRPr lang="en-US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52800" y="2590800"/>
            <a:ext cx="2286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The ASQ Global State of Quality is the only research that creates a baseline of fundamental quality and continuous improvement practices around the world. The findings and analyses provide a guide for businesses to improve overall organizational performance. </a:t>
            </a:r>
          </a:p>
        </p:txBody>
      </p:sp>
    </p:spTree>
    <p:extLst>
      <p:ext uri="{BB962C8B-B14F-4D97-AF65-F5344CB8AC3E}">
        <p14:creationId xmlns:p14="http://schemas.microsoft.com/office/powerpoint/2010/main" val="307187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F10011"/>
                </a:solidFill>
              </a:rPr>
              <a:t>ASQ Global State of Quality Message Box:</a:t>
            </a:r>
            <a:br>
              <a:rPr lang="en-US" sz="1600" dirty="0">
                <a:solidFill>
                  <a:srgbClr val="F10011"/>
                </a:solidFill>
              </a:rPr>
            </a:br>
            <a:r>
              <a:rPr lang="en-US" sz="1600" dirty="0" smtClean="0">
                <a:solidFill>
                  <a:srgbClr val="F10011"/>
                </a:solidFill>
              </a:rPr>
              <a:t>Competencies &amp; Training</a:t>
            </a:r>
            <a:endParaRPr lang="en-US" i="1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286000" y="4419600"/>
            <a:ext cx="4724400" cy="1828800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rgbClr val="4C4C4C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352800" y="2057400"/>
            <a:ext cx="2438400" cy="21338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447800"/>
            <a:ext cx="2590800" cy="54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Proof Points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Orgs that govern quality with a centralized group are 30% more likely to provide quality training than orgs where senior execs govern quality processes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29% of all respondents offer quality-related training to all staff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There are significant differences in how manufacturing and service orgs train staff on quality measures</a:t>
            </a:r>
          </a:p>
          <a:p>
            <a:pPr marL="347663" lvl="1" indent="-177800">
              <a:buFont typeface="Arial" pitchFamily="34" charset="0"/>
              <a:buChar char="•"/>
            </a:pPr>
            <a:r>
              <a:rPr lang="en-US" dirty="0" smtClean="0"/>
              <a:t>55% manufacturers vs. 38% service train to develop normalized, effective metrics</a:t>
            </a:r>
          </a:p>
          <a:p>
            <a:pPr marL="347663" lvl="1" indent="-177800">
              <a:buFont typeface="Arial" pitchFamily="34" charset="0"/>
              <a:buChar char="•"/>
            </a:pPr>
            <a:r>
              <a:rPr lang="en-US" dirty="0" smtClean="0"/>
              <a:t>71% vs. 57% train for trend and issues analysis</a:t>
            </a:r>
          </a:p>
          <a:p>
            <a:pPr marL="347663" lvl="1" indent="-177800">
              <a:buFont typeface="Arial" pitchFamily="34" charset="0"/>
              <a:buChar char="•"/>
            </a:pPr>
            <a:r>
              <a:rPr lang="en-US" dirty="0" smtClean="0"/>
              <a:t>48% vs. 54% train to strengthen decision making</a:t>
            </a:r>
          </a:p>
          <a:p>
            <a:pPr marL="347663" lvl="1" indent="-177800">
              <a:buFont typeface="Arial" pitchFamily="34" charset="0"/>
              <a:buChar char="•"/>
            </a:pPr>
            <a:r>
              <a:rPr lang="en-US" dirty="0" smtClean="0"/>
              <a:t>68% vs. 69% train to identify areas of performance improvement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55% of all orgs have succession planning for the org’s quality leads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34.5% of all orgs train supplier on quality at Tier 1, 3% at Tier 2, and 2.2% at Tier 3</a:t>
            </a:r>
          </a:p>
          <a:p>
            <a:pPr marL="169863" indent="-169863">
              <a:buFont typeface="Arial" pitchFamily="34" charset="0"/>
              <a:buChar char="•"/>
            </a:pPr>
            <a:endParaRPr lang="en-US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4572000"/>
            <a:ext cx="419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While senior execs can be champions of a holistic approach to quality, leadership shouldn’t be a substitute for staff training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While most companies provide training on quality-related activities (only 4.5% do not), there is room for improvement in how staff is trained to use quality measures and ensuring all staff is trained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Encouragingly, companies are making quality training part of their agreements with suppliers and in succession planning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29000" y="2133600"/>
            <a:ext cx="2286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The ASQ Global State of Quality is the only research that creates a baseline of fundamental quality and continuous improvement practices around the world. The findings and analyses provide a guide for businesses to improve overall organizational performance. </a:t>
            </a:r>
          </a:p>
        </p:txBody>
      </p:sp>
    </p:spTree>
    <p:extLst>
      <p:ext uri="{BB962C8B-B14F-4D97-AF65-F5344CB8AC3E}">
        <p14:creationId xmlns:p14="http://schemas.microsoft.com/office/powerpoint/2010/main" val="104240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F10011"/>
                </a:solidFill>
              </a:rPr>
              <a:t>ASQ Global State of Quality Message Box:</a:t>
            </a:r>
            <a:br>
              <a:rPr lang="en-US" sz="1600" dirty="0">
                <a:solidFill>
                  <a:srgbClr val="F10011"/>
                </a:solidFill>
              </a:rPr>
            </a:br>
            <a:r>
              <a:rPr lang="en-US" sz="1600" dirty="0" smtClean="0">
                <a:solidFill>
                  <a:srgbClr val="F10011"/>
                </a:solidFill>
              </a:rPr>
              <a:t>Culture of Quality</a:t>
            </a:r>
            <a:endParaRPr lang="en-US" i="1" dirty="0"/>
          </a:p>
        </p:txBody>
      </p:sp>
      <p:sp>
        <p:nvSpPr>
          <p:cNvPr id="6" name="Trapezoid 5"/>
          <p:cNvSpPr/>
          <p:nvPr/>
        </p:nvSpPr>
        <p:spPr bwMode="auto">
          <a:xfrm rot="5400000">
            <a:off x="-990600" y="2514600"/>
            <a:ext cx="4724400" cy="2133600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solidFill>
                <a:srgbClr val="4C4C4C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352800" y="2514600"/>
            <a:ext cx="2438400" cy="21338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-6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1447800"/>
            <a:ext cx="2590800" cy="470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Proof Points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68% of all orgs share information on product or service quality with customers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Fully 1/3</a:t>
            </a:r>
            <a:r>
              <a:rPr lang="en-US" baseline="30000" dirty="0" smtClean="0"/>
              <a:t>rd</a:t>
            </a:r>
            <a:r>
              <a:rPr lang="en-US" dirty="0" smtClean="0"/>
              <a:t> (33%) of all orgs somewhat or completely disagree that the customer is the only person qualified to specify the meaning of quality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59% of respondents agree they communicate their efforts to address customer complaints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Only 46% of respondents agree they seek to understand product performance through the customer’s eyes.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dirty="0" smtClean="0"/>
              <a:t>There are a number of ways to match incentives to critical quality measures – from informal recognition to financial and nonfinancial awards – but we need to better understand the impact of these incentives on improving outcomes.</a:t>
            </a:r>
          </a:p>
          <a:p>
            <a:pPr marL="344488" indent="-34448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2057400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dirty="0"/>
              <a:t>A culture of quality is defined by an org’s structure, its leaders, its measures and its interaction or relationship with the customer.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Quality </a:t>
            </a:r>
            <a:r>
              <a:rPr lang="en-US" dirty="0"/>
              <a:t>and customer are so closely aligned in successful organizations that they have become one: the </a:t>
            </a:r>
            <a:r>
              <a:rPr lang="en-US" dirty="0" err="1"/>
              <a:t>Qustomer</a:t>
            </a:r>
            <a:r>
              <a:rPr lang="en-US" dirty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Quality has become everyone’s job, so it’s increasingly important to align incentives with critical quality targets.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29000" y="2590800"/>
            <a:ext cx="2286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chemeClr val="bg1"/>
                </a:solidFill>
                <a:latin typeface="Times"/>
                <a:ea typeface="ＭＳ 明朝"/>
                <a:cs typeface="Times"/>
              </a:rPr>
              <a:t>The ASQ Global State of Quality is the only research that creates a baseline of fundamental quality and continuous improvement practices around the world. The findings and analyses provide a guide for businesses to improve overall organizational performance. </a:t>
            </a:r>
          </a:p>
        </p:txBody>
      </p:sp>
    </p:spTree>
    <p:extLst>
      <p:ext uri="{BB962C8B-B14F-4D97-AF65-F5344CB8AC3E}">
        <p14:creationId xmlns:p14="http://schemas.microsoft.com/office/powerpoint/2010/main" val="29053114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4C4C4C"/>
      </a:dk1>
      <a:lt1>
        <a:srgbClr val="FFFFFF"/>
      </a:lt1>
      <a:dk2>
        <a:srgbClr val="000000"/>
      </a:dk2>
      <a:lt2>
        <a:srgbClr val="C0C0C0"/>
      </a:lt2>
      <a:accent1>
        <a:srgbClr val="F10011"/>
      </a:accent1>
      <a:accent2>
        <a:srgbClr val="B90000"/>
      </a:accent2>
      <a:accent3>
        <a:srgbClr val="FFFFFF"/>
      </a:accent3>
      <a:accent4>
        <a:srgbClr val="404040"/>
      </a:accent4>
      <a:accent5>
        <a:srgbClr val="F7AAAA"/>
      </a:accent5>
      <a:accent6>
        <a:srgbClr val="A70000"/>
      </a:accent6>
      <a:hlink>
        <a:srgbClr val="153767"/>
      </a:hlink>
      <a:folHlink>
        <a:srgbClr val="EF8F3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15405</TotalTime>
  <Words>1311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ＭＳ 明朝</vt:lpstr>
      <vt:lpstr>Arial</vt:lpstr>
      <vt:lpstr>Cambria</vt:lpstr>
      <vt:lpstr>Times</vt:lpstr>
      <vt:lpstr>Times New Roman</vt:lpstr>
      <vt:lpstr>Verdana</vt:lpstr>
      <vt:lpstr>Blank</vt:lpstr>
      <vt:lpstr>PowerPoint Presentation</vt:lpstr>
      <vt:lpstr>ASQ Global State of Quality Message Box: Governance &amp; Management</vt:lpstr>
      <vt:lpstr>ASQ Global State of Quality Message Box: Outcomes &amp; Measures </vt:lpstr>
      <vt:lpstr>ASQ Global State of Quality Message Box: Competencies &amp; Training</vt:lpstr>
      <vt:lpstr>ASQ Global State of Quality Message Box: Culture of Quality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Brennan</dc:creator>
  <cp:lastModifiedBy>Nelson-Rowe, Laurel</cp:lastModifiedBy>
  <cp:revision>1262</cp:revision>
  <cp:lastPrinted>2013-04-18T19:03:31Z</cp:lastPrinted>
  <dcterms:created xsi:type="dcterms:W3CDTF">2011-12-13T11:51:06Z</dcterms:created>
  <dcterms:modified xsi:type="dcterms:W3CDTF">2016-05-20T20:47:05Z</dcterms:modified>
</cp:coreProperties>
</file>